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9" r:id="rId3"/>
    <p:sldMasterId id="2147483667" r:id="rId4"/>
    <p:sldMasterId id="2147483683" r:id="rId5"/>
    <p:sldMasterId id="2147483686" r:id="rId6"/>
  </p:sldMasterIdLst>
  <p:notesMasterIdLst>
    <p:notesMasterId r:id="rId13"/>
  </p:notesMasterIdLst>
  <p:handoutMasterIdLst>
    <p:handoutMasterId r:id="rId14"/>
  </p:handoutMasterIdLst>
  <p:sldIdLst>
    <p:sldId id="536" r:id="rId7"/>
    <p:sldId id="570" r:id="rId8"/>
    <p:sldId id="555" r:id="rId9"/>
    <p:sldId id="576" r:id="rId10"/>
    <p:sldId id="522" r:id="rId11"/>
    <p:sldId id="542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4832A356-EDF4-AE45-AE52-21B67FCC2F31}">
          <p14:sldIdLst>
            <p14:sldId id="536"/>
            <p14:sldId id="570"/>
            <p14:sldId id="555"/>
            <p14:sldId id="576"/>
            <p14:sldId id="522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48A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53"/>
  </p:normalViewPr>
  <p:slideViewPr>
    <p:cSldViewPr snapToGrid="0" snapToObjects="1">
      <p:cViewPr varScale="1">
        <p:scale>
          <a:sx n="90" d="100"/>
          <a:sy n="90" d="100"/>
        </p:scale>
        <p:origin x="1308" y="90"/>
      </p:cViewPr>
      <p:guideLst>
        <p:guide orient="horz" pos="35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230" d="100"/>
          <a:sy n="230" d="100"/>
        </p:scale>
        <p:origin x="16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848713-6C98-DA41-93D1-7C9836896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7D4A8-67B7-D54D-9B47-992E36C38A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49E4-E347-4341-BE00-8F2B57A719C1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31B04-42FB-DC43-B10C-6B0BE675C9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2A6E-979E-B540-9B12-F256DD1543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7A93-E6EB-2646-B3BA-FFCC7F80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AF5D-7A7D-D649-9381-AB38302AF068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1C6B-9573-FE4F-94D5-407CEBF4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3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2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91C6B-9573-FE4F-94D5-407CEBF444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FCAE9-4B64-064E-9295-837E8E794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main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60331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EE61967-3E6E-724C-838B-4CD7A6174E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1C80CBA-49A5-294F-9D8D-B45E43F3D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4" y="1756101"/>
            <a:ext cx="6776982" cy="669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5051DE-D0A0-C841-91BD-C40339689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4" y="2523486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AACDD-F88C-BF4F-9790-C1E81FF57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4" y="3155699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A400E78-E1B4-3748-9C7D-9E3A62223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414" y="3827837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891DC4-5FA2-D94A-BC70-CA96F4ADD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413" y="4499975"/>
            <a:ext cx="6776982" cy="53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</p:spTree>
    <p:extLst>
      <p:ext uri="{BB962C8B-B14F-4D97-AF65-F5344CB8AC3E}">
        <p14:creationId xmlns:p14="http://schemas.microsoft.com/office/powerpoint/2010/main" val="12838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-Full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54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2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G-Dar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5944F8-B23C-1F40-B699-53C35A5BB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EABFD-F252-034C-8765-5FF41A446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4"/>
          <a:stretch/>
        </p:blipFill>
        <p:spPr>
          <a:xfrm>
            <a:off x="5710066" y="0"/>
            <a:ext cx="648193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92AE04-9086-B142-8317-95749E1E93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8BD9208-63D9-5443-8BE9-20712EC77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page sub-headline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4193EB9-929F-8B45-B439-35F8F15B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253203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G-Whit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DF700-5697-C04E-A0D1-D204F7731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4"/>
          <a:stretch/>
        </p:blipFill>
        <p:spPr>
          <a:xfrm>
            <a:off x="5710066" y="0"/>
            <a:ext cx="648193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D39B0-7FE2-1641-9BE2-A33472F58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3" y="5271572"/>
            <a:ext cx="4052305" cy="11751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72F918-F81A-794C-A983-0E05AF60B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1874917"/>
            <a:ext cx="7006343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page sub-headline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9C66100-517A-5C47-B869-01A152617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1195723"/>
            <a:ext cx="7006343" cy="67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Page Headline Text</a:t>
            </a:r>
          </a:p>
        </p:txBody>
      </p:sp>
    </p:spTree>
    <p:extLst>
      <p:ext uri="{BB962C8B-B14F-4D97-AF65-F5344CB8AC3E}">
        <p14:creationId xmlns:p14="http://schemas.microsoft.com/office/powerpoint/2010/main" val="354091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de 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870DC11-22A8-1A44-81CD-D7E88A7836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title card text here</a:t>
            </a:r>
          </a:p>
        </p:txBody>
      </p:sp>
    </p:spTree>
    <p:extLst>
      <p:ext uri="{BB962C8B-B14F-4D97-AF65-F5344CB8AC3E}">
        <p14:creationId xmlns:p14="http://schemas.microsoft.com/office/powerpoint/2010/main" val="23204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A47DE-F637-3A45-A9E1-EB7363F19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F4D1AB-7CCF-1A47-A586-00C78BB12B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71528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E45C3C-AD93-0540-83AC-402A2A4E5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266215-7FD9-CC4F-80EE-7891F2A1A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6ECAAE-F420-8840-B609-13E5FE28D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Title: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3834204-ADC2-2B46-888B-8661406AB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143CB1D-D208-7F4E-B84F-3F633EA9F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Descriptor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D43A92-23E5-A441-AA14-03B645F22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397404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66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B226E53-7AE0-E44F-AF20-3DE730756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374" y="2385668"/>
            <a:ext cx="7719389" cy="215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main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8231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196136D-E8C7-AB48-8563-4BE3B062E2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24564F1-9164-1246-A3D7-B7AA9A9AB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21306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2941F4-A6D6-8B40-B238-1B4385E16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475942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 headline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5826083-A7AA-5C41-A0A7-A2774227CC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873990"/>
            <a:ext cx="8319535" cy="398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Sub-title information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9F5A59B-4353-5947-B02F-5BD7D7B8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3688" y="2797165"/>
            <a:ext cx="4685105" cy="2434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079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Title: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0935313-D76C-CC44-A32C-81E749E53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1975" y="2556705"/>
            <a:ext cx="5920640" cy="1850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0" b="1" spc="-3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85A69B-ED0E-E644-9385-5B9D5BB2A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1794" y="1917807"/>
            <a:ext cx="5920640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Descriptor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6FE2F51-81E7-4B4A-A9C7-5F57CD54B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793" y="4486078"/>
            <a:ext cx="5430742" cy="6388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 marL="1371600" indent="0">
              <a:buNone/>
              <a:defRPr sz="2400">
                <a:latin typeface="+mn-lt"/>
              </a:defRPr>
            </a:lvl4pPr>
            <a:lvl5pPr marL="182880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Stat Label</a:t>
            </a:r>
          </a:p>
        </p:txBody>
      </p:sp>
    </p:spTree>
    <p:extLst>
      <p:ext uri="{BB962C8B-B14F-4D97-AF65-F5344CB8AC3E}">
        <p14:creationId xmlns:p14="http://schemas.microsoft.com/office/powerpoint/2010/main" val="733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B5077929-43BF-414D-8CE5-891446109A34}"/>
              </a:ext>
            </a:extLst>
          </p:cNvPr>
          <p:cNvSpPr/>
          <p:nvPr userDrawn="1"/>
        </p:nvSpPr>
        <p:spPr>
          <a:xfrm>
            <a:off x="9572401" y="6223000"/>
            <a:ext cx="2627480" cy="651001"/>
          </a:xfrm>
          <a:custGeom>
            <a:avLst/>
            <a:gdLst>
              <a:gd name="connsiteX0" fmla="*/ 0 w 2051538"/>
              <a:gd name="connsiteY0" fmla="*/ 501508 h 501508"/>
              <a:gd name="connsiteX1" fmla="*/ 125377 w 2051538"/>
              <a:gd name="connsiteY1" fmla="*/ 0 h 501508"/>
              <a:gd name="connsiteX2" fmla="*/ 2051538 w 2051538"/>
              <a:gd name="connsiteY2" fmla="*/ 0 h 501508"/>
              <a:gd name="connsiteX3" fmla="*/ 1926161 w 2051538"/>
              <a:gd name="connsiteY3" fmla="*/ 501508 h 501508"/>
              <a:gd name="connsiteX4" fmla="*/ 0 w 2051538"/>
              <a:gd name="connsiteY4" fmla="*/ 501508 h 501508"/>
              <a:gd name="connsiteX0" fmla="*/ 0 w 2078561"/>
              <a:gd name="connsiteY0" fmla="*/ 501508 h 501508"/>
              <a:gd name="connsiteX1" fmla="*/ 125377 w 2078561"/>
              <a:gd name="connsiteY1" fmla="*/ 0 h 501508"/>
              <a:gd name="connsiteX2" fmla="*/ 2051538 w 2078561"/>
              <a:gd name="connsiteY2" fmla="*/ 0 h 501508"/>
              <a:gd name="connsiteX3" fmla="*/ 2078561 w 2078561"/>
              <a:gd name="connsiteY3" fmla="*/ 501508 h 501508"/>
              <a:gd name="connsiteX4" fmla="*/ 0 w 2078561"/>
              <a:gd name="connsiteY4" fmla="*/ 501508 h 501508"/>
              <a:gd name="connsiteX0" fmla="*/ 0 w 2055115"/>
              <a:gd name="connsiteY0" fmla="*/ 501508 h 501508"/>
              <a:gd name="connsiteX1" fmla="*/ 125377 w 2055115"/>
              <a:gd name="connsiteY1" fmla="*/ 0 h 501508"/>
              <a:gd name="connsiteX2" fmla="*/ 2051538 w 2055115"/>
              <a:gd name="connsiteY2" fmla="*/ 0 h 501508"/>
              <a:gd name="connsiteX3" fmla="*/ 2055115 w 2055115"/>
              <a:gd name="connsiteY3" fmla="*/ 501508 h 501508"/>
              <a:gd name="connsiteX4" fmla="*/ 0 w 2055115"/>
              <a:gd name="connsiteY4" fmla="*/ 501508 h 501508"/>
              <a:gd name="connsiteX0" fmla="*/ 0 w 2219238"/>
              <a:gd name="connsiteY0" fmla="*/ 513231 h 513231"/>
              <a:gd name="connsiteX1" fmla="*/ 289500 w 2219238"/>
              <a:gd name="connsiteY1" fmla="*/ 0 h 513231"/>
              <a:gd name="connsiteX2" fmla="*/ 2215661 w 2219238"/>
              <a:gd name="connsiteY2" fmla="*/ 0 h 513231"/>
              <a:gd name="connsiteX3" fmla="*/ 2219238 w 2219238"/>
              <a:gd name="connsiteY3" fmla="*/ 501508 h 513231"/>
              <a:gd name="connsiteX4" fmla="*/ 0 w 2219238"/>
              <a:gd name="connsiteY4" fmla="*/ 513231 h 513231"/>
              <a:gd name="connsiteX0" fmla="*/ 0 w 2308368"/>
              <a:gd name="connsiteY0" fmla="*/ 508192 h 508192"/>
              <a:gd name="connsiteX1" fmla="*/ 378630 w 2308368"/>
              <a:gd name="connsiteY1" fmla="*/ 0 h 508192"/>
              <a:gd name="connsiteX2" fmla="*/ 2304791 w 2308368"/>
              <a:gd name="connsiteY2" fmla="*/ 0 h 508192"/>
              <a:gd name="connsiteX3" fmla="*/ 2308368 w 2308368"/>
              <a:gd name="connsiteY3" fmla="*/ 501508 h 508192"/>
              <a:gd name="connsiteX4" fmla="*/ 0 w 2308368"/>
              <a:gd name="connsiteY4" fmla="*/ 508192 h 508192"/>
              <a:gd name="connsiteX0" fmla="*/ 0 w 2313939"/>
              <a:gd name="connsiteY0" fmla="*/ 508192 h 508192"/>
              <a:gd name="connsiteX1" fmla="*/ 378630 w 2313939"/>
              <a:gd name="connsiteY1" fmla="*/ 0 h 508192"/>
              <a:gd name="connsiteX2" fmla="*/ 2304791 w 2313939"/>
              <a:gd name="connsiteY2" fmla="*/ 0 h 508192"/>
              <a:gd name="connsiteX3" fmla="*/ 2313939 w 2313939"/>
              <a:gd name="connsiteY3" fmla="*/ 501508 h 508192"/>
              <a:gd name="connsiteX4" fmla="*/ 0 w 2313939"/>
              <a:gd name="connsiteY4" fmla="*/ 508192 h 508192"/>
              <a:gd name="connsiteX0" fmla="*/ 0 w 2313939"/>
              <a:gd name="connsiteY0" fmla="*/ 508192 h 511587"/>
              <a:gd name="connsiteX1" fmla="*/ 378630 w 2313939"/>
              <a:gd name="connsiteY1" fmla="*/ 0 h 511587"/>
              <a:gd name="connsiteX2" fmla="*/ 2304791 w 2313939"/>
              <a:gd name="connsiteY2" fmla="*/ 0 h 511587"/>
              <a:gd name="connsiteX3" fmla="*/ 2313939 w 2313939"/>
              <a:gd name="connsiteY3" fmla="*/ 511587 h 511587"/>
              <a:gd name="connsiteX4" fmla="*/ 0 w 2313939"/>
              <a:gd name="connsiteY4" fmla="*/ 508192 h 511587"/>
              <a:gd name="connsiteX0" fmla="*/ 0 w 2304998"/>
              <a:gd name="connsiteY0" fmla="*/ 508192 h 516626"/>
              <a:gd name="connsiteX1" fmla="*/ 378630 w 2304998"/>
              <a:gd name="connsiteY1" fmla="*/ 0 h 516626"/>
              <a:gd name="connsiteX2" fmla="*/ 2304791 w 2304998"/>
              <a:gd name="connsiteY2" fmla="*/ 0 h 516626"/>
              <a:gd name="connsiteX3" fmla="*/ 2302798 w 2304998"/>
              <a:gd name="connsiteY3" fmla="*/ 516626 h 516626"/>
              <a:gd name="connsiteX4" fmla="*/ 0 w 2304998"/>
              <a:gd name="connsiteY4" fmla="*/ 508192 h 51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998" h="516626">
                <a:moveTo>
                  <a:pt x="0" y="508192"/>
                </a:moveTo>
                <a:lnTo>
                  <a:pt x="378630" y="0"/>
                </a:lnTo>
                <a:lnTo>
                  <a:pt x="2304791" y="0"/>
                </a:lnTo>
                <a:cubicBezTo>
                  <a:pt x="2305983" y="167169"/>
                  <a:pt x="2301606" y="349457"/>
                  <a:pt x="2302798" y="516626"/>
                </a:cubicBezTo>
                <a:lnTo>
                  <a:pt x="0" y="508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0AB50-BD4C-1446-95AA-91394924F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00" y="6265638"/>
            <a:ext cx="1976939" cy="573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937EB-3798-B844-830B-29DDF10761B1}"/>
              </a:ext>
            </a:extLst>
          </p:cNvPr>
          <p:cNvSpPr txBox="1"/>
          <p:nvPr userDrawn="1"/>
        </p:nvSpPr>
        <p:spPr>
          <a:xfrm>
            <a:off x="3736622" y="119662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2E155-AEA3-1047-B7FC-3D9BD16E5D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62" y="6292992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0609D-B3C4-2449-84AA-A124BA3EA7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00" y="6284688"/>
            <a:ext cx="1729339" cy="5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9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0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CA0D6-2A8B-814D-AD9D-E09C844B9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4"/>
          <a:stretch/>
        </p:blipFill>
        <p:spPr>
          <a:xfrm>
            <a:off x="5710066" y="0"/>
            <a:ext cx="648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A4C7E-4FB5-4D47-8110-AA3AC436CC13}"/>
              </a:ext>
            </a:extLst>
          </p:cNvPr>
          <p:cNvSpPr txBox="1"/>
          <p:nvPr/>
        </p:nvSpPr>
        <p:spPr>
          <a:xfrm>
            <a:off x="1741715" y="1262744"/>
            <a:ext cx="8262257" cy="2569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AdWheels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Submission: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86058-9B3B-49CC-8517-3334C2B7C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226" y="2816522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5260-9617-C74C-A692-97493B95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1134933"/>
            <a:ext cx="8319535" cy="398048"/>
          </a:xfrm>
        </p:spPr>
        <p:txBody>
          <a:bodyPr/>
          <a:lstStyle/>
          <a:p>
            <a:r>
              <a:rPr lang="en-US" sz="3600" b="1" dirty="0"/>
              <a:t>Marketing Campaign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92B2B-B76F-7346-8F35-894C3EF52B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412" y="1793924"/>
            <a:ext cx="8319535" cy="1059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awareness of the Coach Operator position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 job application submissions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628D7A7-29C6-394E-838B-37CD1C16D704}"/>
              </a:ext>
            </a:extLst>
          </p:cNvPr>
          <p:cNvSpPr txBox="1">
            <a:spLocks/>
          </p:cNvSpPr>
          <p:nvPr/>
        </p:nvSpPr>
        <p:spPr>
          <a:xfrm>
            <a:off x="506413" y="3140624"/>
            <a:ext cx="8319535" cy="398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Marketing Strategy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C69FEA-30D0-A64E-8AA4-C1347C15C545}"/>
              </a:ext>
            </a:extLst>
          </p:cNvPr>
          <p:cNvSpPr txBox="1">
            <a:spLocks/>
          </p:cNvSpPr>
          <p:nvPr/>
        </p:nvSpPr>
        <p:spPr>
          <a:xfrm>
            <a:off x="506412" y="3884047"/>
            <a:ext cx="10858274" cy="18390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Use paid marketing channels to reach potential job candidates — both active and passive job seekers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Leverage bus driver recruitment personas to help drive creative messaging and targeting</a:t>
            </a:r>
          </a:p>
        </p:txBody>
      </p:sp>
    </p:spTree>
    <p:extLst>
      <p:ext uri="{BB962C8B-B14F-4D97-AF65-F5344CB8AC3E}">
        <p14:creationId xmlns:p14="http://schemas.microsoft.com/office/powerpoint/2010/main" val="162217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0246E8A-612B-4D40-AD9F-6FF2371F3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92" y="1071768"/>
            <a:ext cx="3809536" cy="2142864"/>
          </a:xfrm>
          <a:prstGeom prst="rect">
            <a:avLst/>
          </a:prstGeom>
        </p:spPr>
      </p:pic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80DBC6D-8E52-4FEA-B3A9-AD78270A7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32" y="1071768"/>
            <a:ext cx="3809536" cy="214286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7176DCA-EE45-4A45-B166-1E264F1B9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072" y="1071768"/>
            <a:ext cx="3809536" cy="214286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D63F2A-4FD7-4BF4-B3F9-13E27B8F90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92" y="3733341"/>
            <a:ext cx="3809536" cy="2142864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1D37BC-7E00-48DB-8043-7B799C90FE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32" y="3733341"/>
            <a:ext cx="3809536" cy="214286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A47A2E47-C50D-4933-875B-790ECCC3E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072" y="3733341"/>
            <a:ext cx="3809536" cy="214286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466931-E304-47F6-8068-EFEE7A670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2800" b="1" dirty="0"/>
              <a:t>Driver Job Applicant Personas</a:t>
            </a:r>
          </a:p>
        </p:txBody>
      </p:sp>
    </p:spTree>
    <p:extLst>
      <p:ext uri="{BB962C8B-B14F-4D97-AF65-F5344CB8AC3E}">
        <p14:creationId xmlns:p14="http://schemas.microsoft.com/office/powerpoint/2010/main" val="1067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37312F-501B-EB4E-9383-F1CC74D8C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10" y="1205959"/>
            <a:ext cx="2962656" cy="2468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7902CD-26C7-B943-87DA-2F0C9A06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724" y="1205959"/>
            <a:ext cx="2962656" cy="2468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E9BE27-8C63-2E41-8DD7-049E3F4E1D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526" y="3880666"/>
            <a:ext cx="3291840" cy="228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200D65-B543-BB49-B845-466BC00D67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2" y="3880666"/>
            <a:ext cx="3048000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4D45B8-2EC9-3249-AC0C-AB76674F6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26" y="1205959"/>
            <a:ext cx="3291840" cy="2468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6C25DB-BE14-084F-8EE6-2A72D77A31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787" y="3880666"/>
            <a:ext cx="2962656" cy="246888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E844CE-C41C-42DA-8E6E-2F2CD3BCE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475942"/>
            <a:ext cx="8319535" cy="398048"/>
          </a:xfrm>
        </p:spPr>
        <p:txBody>
          <a:bodyPr/>
          <a:lstStyle/>
          <a:p>
            <a:r>
              <a:rPr lang="en-US" sz="2800" b="1" dirty="0"/>
              <a:t>Campaign Creative</a:t>
            </a:r>
          </a:p>
        </p:txBody>
      </p:sp>
    </p:spTree>
    <p:extLst>
      <p:ext uri="{BB962C8B-B14F-4D97-AF65-F5344CB8AC3E}">
        <p14:creationId xmlns:p14="http://schemas.microsoft.com/office/powerpoint/2010/main" val="112506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6676A-793F-4772-8541-71127C37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25" y="1701653"/>
            <a:ext cx="1655391" cy="1393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7B808-E6FA-4FFC-B756-20857F5758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340" y="1132939"/>
            <a:ext cx="1230026" cy="2186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2B3D1-52E7-443E-9D44-9393F2431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85" y="2261549"/>
            <a:ext cx="2146158" cy="29241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49027-D85E-3A4E-8155-9A38BA3A0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637" y="424552"/>
            <a:ext cx="5323058" cy="590210"/>
          </a:xfrm>
        </p:spPr>
        <p:txBody>
          <a:bodyPr/>
          <a:lstStyle/>
          <a:p>
            <a:r>
              <a:rPr lang="en-US" sz="3600" dirty="0"/>
              <a:t>Marketing Tactics</a:t>
            </a:r>
            <a:br>
              <a:rPr lang="en-US" sz="3600" dirty="0"/>
            </a:b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0BF06-3D93-45FB-A931-D0CED30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625" y="2962260"/>
            <a:ext cx="2134986" cy="3215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CFFB2-4EF7-4F70-9C77-A5D2E05C9C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75" y="2369859"/>
            <a:ext cx="1330182" cy="1659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BC70A-4FD4-4695-A10C-93280C7350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391" y="4119569"/>
            <a:ext cx="1628948" cy="239016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AFD403-2C05-4ECC-8D3F-DEF5B2FD61F8}"/>
              </a:ext>
            </a:extLst>
          </p:cNvPr>
          <p:cNvSpPr txBox="1">
            <a:spLocks/>
          </p:cNvSpPr>
          <p:nvPr/>
        </p:nvSpPr>
        <p:spPr>
          <a:xfrm>
            <a:off x="638637" y="1194366"/>
            <a:ext cx="4580134" cy="5315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Reaching Active Job Seekers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Sponsored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Paid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>
                <a:solidFill>
                  <a:schemeClr val="tx1"/>
                </a:solidFill>
              </a:rPr>
              <a:t>Reaching Passive Job Seekers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Paid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Digital Display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Streaming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Streaming Audio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Mail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1F9DFD-EBF9-4253-A440-A5B81A7125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30" y="4743594"/>
            <a:ext cx="3107504" cy="1766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613DC4-F341-4E30-9D9D-A08477A562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469" y="337309"/>
            <a:ext cx="3227136" cy="795630"/>
          </a:xfrm>
          <a:prstGeom prst="rect">
            <a:avLst/>
          </a:prstGeom>
          <a:ln w="1905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0CD6F4-0BC5-4687-9CDE-0D6EAB4B4B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9273" y="628161"/>
            <a:ext cx="1230126" cy="2138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5AD77E-D8B3-49FB-BC90-D35173903A0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5527918" y="476080"/>
            <a:ext cx="1786892" cy="1564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D68D2C-6ED7-4A8B-B136-705DA34DEF1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775" y="1004317"/>
            <a:ext cx="1828233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E1943-186B-40B7-B107-3B995778E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Bus Driver Landing Page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B6F3-F349-42C7-AB34-D383E7C4D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Increased engagement &amp;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DD20A-41BB-4B32-903C-706A22380E34}"/>
              </a:ext>
            </a:extLst>
          </p:cNvPr>
          <p:cNvSpPr txBox="1"/>
          <p:nvPr/>
        </p:nvSpPr>
        <p:spPr>
          <a:xfrm>
            <a:off x="506414" y="1670085"/>
            <a:ext cx="3777352" cy="500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Jan. 2021 to Feb. 10, 2022, more than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83.7% of pageviews were directly referred by our advertising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Jan, 2021 to Aug. 2021,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1,566 applications were started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coach operator positions.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bus driver recruiting page had 74,756 visitors between Jan. 2021 and Feb. 10, 2022. That’s about of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of all website pageviews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bus driver recruiting page was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7th most visited page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our homepage and trip-planning tools. </a:t>
            </a:r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7C3DECD6-9584-4C25-83CE-B0C119279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45" y="1888436"/>
            <a:ext cx="7036755" cy="43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67307"/>
      </p:ext>
    </p:extLst>
  </p:cSld>
  <p:clrMapOvr>
    <a:masterClrMapping/>
  </p:clrMapOvr>
</p:sld>
</file>

<file path=ppt/theme/theme1.xml><?xml version="1.0" encoding="utf-8"?>
<a:theme xmlns:a="http://schemas.openxmlformats.org/drawingml/2006/main" name="Blade-Full Color Logo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2.xml><?xml version="1.0" encoding="utf-8"?>
<a:theme xmlns:a="http://schemas.openxmlformats.org/drawingml/2006/main" name="Blue BG-White Logo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>
          <a:defRPr sz="6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3.xml><?xml version="1.0" encoding="utf-8"?>
<a:theme xmlns:a="http://schemas.openxmlformats.org/drawingml/2006/main" name="White BG-Full Color Logo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BG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5.xml><?xml version="1.0" encoding="utf-8"?>
<a:theme xmlns:a="http://schemas.openxmlformats.org/drawingml/2006/main" name="White BG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6.xml><?xml version="1.0" encoding="utf-8"?>
<a:theme xmlns:a="http://schemas.openxmlformats.org/drawingml/2006/main" name="Image BG">
  <a:themeElements>
    <a:clrScheme name="Community Transit 2021">
      <a:dk1>
        <a:srgbClr val="000000"/>
      </a:dk1>
      <a:lt1>
        <a:srgbClr val="FFFFFF"/>
      </a:lt1>
      <a:dk2>
        <a:srgbClr val="434343"/>
      </a:dk2>
      <a:lt2>
        <a:srgbClr val="D6D6D6"/>
      </a:lt2>
      <a:accent1>
        <a:srgbClr val="0078C1"/>
      </a:accent1>
      <a:accent2>
        <a:srgbClr val="3357A7"/>
      </a:accent2>
      <a:accent3>
        <a:srgbClr val="B6D7F1"/>
      </a:accent3>
      <a:accent4>
        <a:srgbClr val="163378"/>
      </a:accent4>
      <a:accent5>
        <a:srgbClr val="DFE221"/>
      </a:accent5>
      <a:accent6>
        <a:srgbClr val="EC5053"/>
      </a:accent6>
      <a:hlink>
        <a:srgbClr val="0078C1"/>
      </a:hlink>
      <a:folHlink>
        <a:srgbClr val="DFE22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on 1" id="{9F5068C1-594B-C24E-A204-F3391DE49A00}" vid="{36C96C04-DDCA-F947-A929-72B736B48C4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4929</TotalTime>
  <Words>186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Blade-Full Color Logo</vt:lpstr>
      <vt:lpstr>Blue BG-White Logo</vt:lpstr>
      <vt:lpstr>White BG-Full Color Logo</vt:lpstr>
      <vt:lpstr>Blue BG</vt:lpstr>
      <vt:lpstr>White BG</vt:lpstr>
      <vt:lpstr>Image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Tucci</dc:creator>
  <cp:lastModifiedBy>J K Jeter</cp:lastModifiedBy>
  <cp:revision>209</cp:revision>
  <dcterms:created xsi:type="dcterms:W3CDTF">2019-07-24T03:37:19Z</dcterms:created>
  <dcterms:modified xsi:type="dcterms:W3CDTF">2022-02-12T00:21:10Z</dcterms:modified>
</cp:coreProperties>
</file>